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0" r:id="rId1"/>
  </p:sldMasterIdLst>
  <p:sldIdLst>
    <p:sldId id="256" r:id="rId2"/>
    <p:sldId id="283" r:id="rId3"/>
    <p:sldId id="274" r:id="rId4"/>
    <p:sldId id="275" r:id="rId5"/>
    <p:sldId id="276" r:id="rId6"/>
    <p:sldId id="267" r:id="rId7"/>
    <p:sldId id="269" r:id="rId8"/>
    <p:sldId id="270" r:id="rId9"/>
    <p:sldId id="271" r:id="rId10"/>
    <p:sldId id="272" r:id="rId11"/>
    <p:sldId id="273" r:id="rId12"/>
    <p:sldId id="277" r:id="rId13"/>
    <p:sldId id="282" r:id="rId14"/>
    <p:sldId id="281" r:id="rId15"/>
    <p:sldId id="259" r:id="rId16"/>
    <p:sldId id="260" r:id="rId17"/>
    <p:sldId id="261" r:id="rId18"/>
    <p:sldId id="262" r:id="rId19"/>
    <p:sldId id="263" r:id="rId20"/>
    <p:sldId id="264" r:id="rId21"/>
    <p:sldId id="284" r:id="rId22"/>
    <p:sldId id="285" r:id="rId23"/>
    <p:sldId id="286"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728" autoAdjust="0"/>
  </p:normalViewPr>
  <p:slideViewPr>
    <p:cSldViewPr>
      <p:cViewPr>
        <p:scale>
          <a:sx n="70" d="100"/>
          <a:sy n="70" d="100"/>
        </p:scale>
        <p:origin x="-1386" y="-1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3EBE522-4D99-4F18-896E-F13AD77DF76C}" type="datetimeFigureOut">
              <a:rPr lang="en-US" smtClean="0"/>
              <a:pPr/>
              <a:t>22-Dec-21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AE162C-4C23-4FD1-AEA0-C05B4803FB0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EBE522-4D99-4F18-896E-F13AD77DF76C}" type="datetimeFigureOut">
              <a:rPr lang="en-US" smtClean="0"/>
              <a:pPr/>
              <a:t>22-Dec-21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AE162C-4C23-4FD1-AEA0-C05B4803FB0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EBE522-4D99-4F18-896E-F13AD77DF76C}" type="datetimeFigureOut">
              <a:rPr lang="en-US" smtClean="0"/>
              <a:pPr/>
              <a:t>22-Dec-21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AE162C-4C23-4FD1-AEA0-C05B4803FB0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EBE522-4D99-4F18-896E-F13AD77DF76C}" type="datetimeFigureOut">
              <a:rPr lang="en-US" smtClean="0"/>
              <a:pPr/>
              <a:t>22-Dec-21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AE162C-4C23-4FD1-AEA0-C05B4803FB0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3EBE522-4D99-4F18-896E-F13AD77DF76C}" type="datetimeFigureOut">
              <a:rPr lang="en-US" smtClean="0"/>
              <a:pPr/>
              <a:t>22-Dec-21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AE162C-4C23-4FD1-AEA0-C05B4803FB0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3EBE522-4D99-4F18-896E-F13AD77DF76C}" type="datetimeFigureOut">
              <a:rPr lang="en-US" smtClean="0"/>
              <a:pPr/>
              <a:t>22-Dec-21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AE162C-4C23-4FD1-AEA0-C05B4803FB0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3EBE522-4D99-4F18-896E-F13AD77DF76C}" type="datetimeFigureOut">
              <a:rPr lang="en-US" smtClean="0"/>
              <a:pPr/>
              <a:t>22-Dec-21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7AE162C-4C23-4FD1-AEA0-C05B4803FB0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3EBE522-4D99-4F18-896E-F13AD77DF76C}" type="datetimeFigureOut">
              <a:rPr lang="en-US" smtClean="0"/>
              <a:pPr/>
              <a:t>22-Dec-21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7AE162C-4C23-4FD1-AEA0-C05B4803FB0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EBE522-4D99-4F18-896E-F13AD77DF76C}" type="datetimeFigureOut">
              <a:rPr lang="en-US" smtClean="0"/>
              <a:pPr/>
              <a:t>22-Dec-21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7AE162C-4C23-4FD1-AEA0-C05B4803FB0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EBE522-4D99-4F18-896E-F13AD77DF76C}" type="datetimeFigureOut">
              <a:rPr lang="en-US" smtClean="0"/>
              <a:pPr/>
              <a:t>22-Dec-21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AE162C-4C23-4FD1-AEA0-C05B4803FB07}" type="slidenum">
              <a:rPr lang="en-US" smtClean="0"/>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43EBE522-4D99-4F18-896E-F13AD77DF76C}" type="datetimeFigureOut">
              <a:rPr lang="en-US" smtClean="0"/>
              <a:pPr/>
              <a:t>22-Dec-21</a:t>
            </a:fld>
            <a:endParaRPr lang="en-US"/>
          </a:p>
        </p:txBody>
      </p:sp>
      <p:sp>
        <p:nvSpPr>
          <p:cNvPr id="9" name="Slide Number Placeholder 8"/>
          <p:cNvSpPr>
            <a:spLocks noGrp="1"/>
          </p:cNvSpPr>
          <p:nvPr>
            <p:ph type="sldNum" sz="quarter" idx="11"/>
          </p:nvPr>
        </p:nvSpPr>
        <p:spPr/>
        <p:txBody>
          <a:bodyPr/>
          <a:lstStyle/>
          <a:p>
            <a:fld id="{37AE162C-4C23-4FD1-AEA0-C05B4803FB07}"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37AE162C-4C23-4FD1-AEA0-C05B4803FB07}" type="slidenum">
              <a:rPr lang="en-US" smtClean="0"/>
              <a:pPr/>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43EBE522-4D99-4F18-896E-F13AD77DF76C}" type="datetimeFigureOut">
              <a:rPr lang="en-US" smtClean="0"/>
              <a:pPr/>
              <a:t>22-Dec-21</a:t>
            </a:fld>
            <a:endParaRPr lang="en-US"/>
          </a:p>
        </p:txBody>
      </p:sp>
    </p:spTree>
  </p:cSld>
  <p:clrMap bg1="lt1" tx1="dk1" bg2="lt2" tx2="dk2" accent1="accent1" accent2="accent2" accent3="accent3" accent4="accent4" accent5="accent5" accent6="accent6" hlink="hlink" folHlink="folHlink"/>
  <p:sldLayoutIdLst>
    <p:sldLayoutId id="2147483811" r:id="rId1"/>
    <p:sldLayoutId id="2147483812" r:id="rId2"/>
    <p:sldLayoutId id="2147483813" r:id="rId3"/>
    <p:sldLayoutId id="2147483814" r:id="rId4"/>
    <p:sldLayoutId id="2147483815" r:id="rId5"/>
    <p:sldLayoutId id="2147483816" r:id="rId6"/>
    <p:sldLayoutId id="2147483817" r:id="rId7"/>
    <p:sldLayoutId id="2147483818" r:id="rId8"/>
    <p:sldLayoutId id="2147483819" r:id="rId9"/>
    <p:sldLayoutId id="2147483820" r:id="rId10"/>
    <p:sldLayoutId id="214748382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201"/>
            <a:ext cx="7772400" cy="1828799"/>
          </a:xfrm>
        </p:spPr>
        <p:txBody>
          <a:bodyPr>
            <a:normAutofit fontScale="90000"/>
          </a:bodyPr>
          <a:lstStyle/>
          <a:p>
            <a:r>
              <a:rPr lang="en-US" dirty="0" smtClean="0">
                <a:latin typeface="Times New Roman" pitchFamily="18" charset="0"/>
                <a:cs typeface="Times New Roman" pitchFamily="18" charset="0"/>
              </a:rPr>
              <a:t>Writing Business Letters</a:t>
            </a:r>
            <a:br>
              <a:rPr lang="en-US"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4" name="Subtitle 3"/>
          <p:cNvSpPr>
            <a:spLocks noGrp="1"/>
          </p:cNvSpPr>
          <p:nvPr>
            <p:ph type="subTitle" idx="1"/>
          </p:nvPr>
        </p:nvSpPr>
        <p:spPr>
          <a:xfrm>
            <a:off x="685800" y="2362200"/>
            <a:ext cx="7467600" cy="3276600"/>
          </a:xfrm>
        </p:spPr>
        <p:txBody>
          <a:bodyPr>
            <a:normAutofit/>
          </a:bodyPr>
          <a:lstStyle/>
          <a:p>
            <a:pPr algn="ctr"/>
            <a:r>
              <a:rPr lang="en-US" sz="3600" b="1" dirty="0" err="1" smtClean="0">
                <a:solidFill>
                  <a:schemeClr val="tx1"/>
                </a:solidFill>
                <a:latin typeface="Times New Roman" pitchFamily="18" charset="0"/>
                <a:cs typeface="Times New Roman" pitchFamily="18" charset="0"/>
              </a:rPr>
              <a:t>Dr</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Smita</a:t>
            </a:r>
            <a:r>
              <a:rPr lang="en-US" sz="3600" b="1" dirty="0" smtClean="0">
                <a:solidFill>
                  <a:schemeClr val="tx1"/>
                </a:solidFill>
                <a:latin typeface="Times New Roman" pitchFamily="18" charset="0"/>
                <a:cs typeface="Times New Roman" pitchFamily="18" charset="0"/>
              </a:rPr>
              <a:t> </a:t>
            </a:r>
            <a:r>
              <a:rPr lang="en-US" sz="3600" b="1" dirty="0" err="1" smtClean="0">
                <a:solidFill>
                  <a:schemeClr val="tx1"/>
                </a:solidFill>
                <a:latin typeface="Times New Roman" pitchFamily="18" charset="0"/>
                <a:cs typeface="Times New Roman" pitchFamily="18" charset="0"/>
              </a:rPr>
              <a:t>Mayekar</a:t>
            </a:r>
            <a:endParaRPr lang="en-US" sz="3600" b="1" dirty="0" smtClean="0">
              <a:solidFill>
                <a:schemeClr val="tx1"/>
              </a:solidFill>
              <a:latin typeface="Times New Roman" pitchFamily="18" charset="0"/>
              <a:cs typeface="Times New Roman" pitchFamily="18" charset="0"/>
            </a:endParaRPr>
          </a:p>
          <a:p>
            <a:pPr algn="ctr"/>
            <a:r>
              <a:rPr lang="en-US" sz="2400" b="1" dirty="0" smtClean="0">
                <a:solidFill>
                  <a:schemeClr val="tx1"/>
                </a:solidFill>
                <a:latin typeface="Times New Roman" pitchFamily="18" charset="0"/>
                <a:cs typeface="Times New Roman" pitchFamily="18" charset="0"/>
              </a:rPr>
              <a:t>Associate Professor</a:t>
            </a:r>
          </a:p>
          <a:p>
            <a:r>
              <a:rPr lang="en-US" sz="3200" b="1" dirty="0" smtClean="0">
                <a:solidFill>
                  <a:schemeClr val="tx1"/>
                </a:solidFill>
                <a:latin typeface="Agency FB" pitchFamily="34" charset="0"/>
              </a:rPr>
              <a:t>Hirachand Nemchand College of Commerce, Solapur</a:t>
            </a:r>
            <a:endParaRPr lang="en-US" sz="3200" b="1" dirty="0">
              <a:solidFill>
                <a:schemeClr val="tx1"/>
              </a:solidFill>
              <a:latin typeface="Agency FB"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smtClean="0"/>
              <a:t>Modified Block / Full Block</a:t>
            </a:r>
            <a:endParaRPr lang="en-US" sz="3200" b="1"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600" y="1295400"/>
            <a:ext cx="7776369" cy="4495800"/>
          </a:xfrm>
        </p:spPr>
      </p:pic>
    </p:spTree>
    <p:extLst>
      <p:ext uri="{BB962C8B-B14F-4D97-AF65-F5344CB8AC3E}">
        <p14:creationId xmlns:p14="http://schemas.microsoft.com/office/powerpoint/2010/main" val="10687362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smtClean="0"/>
              <a:t>Semi Block Format</a:t>
            </a:r>
            <a:endParaRPr lang="en-US" sz="3200" b="1"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84807" y="1600200"/>
            <a:ext cx="3764785" cy="4800600"/>
          </a:xfrm>
        </p:spPr>
      </p:pic>
    </p:spTree>
    <p:extLst>
      <p:ext uri="{BB962C8B-B14F-4D97-AF65-F5344CB8AC3E}">
        <p14:creationId xmlns:p14="http://schemas.microsoft.com/office/powerpoint/2010/main" val="26841506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a:xfrm>
            <a:off x="457200" y="304800"/>
            <a:ext cx="8153400" cy="5334000"/>
          </a:xfrm>
          <a:prstGeom prst="rect">
            <a:avLst/>
          </a:prstGeom>
        </p:spPr>
      </p:pic>
    </p:spTree>
    <p:extLst>
      <p:ext uri="{BB962C8B-B14F-4D97-AF65-F5344CB8AC3E}">
        <p14:creationId xmlns:p14="http://schemas.microsoft.com/office/powerpoint/2010/main" val="17109640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sweety.gupta\Desktop\the-7cs-for-effective-business-communication.jpg"/>
          <p:cNvPicPr>
            <a:picLocks noGrp="1" noChangeAspect="1" noChangeArrowheads="1"/>
          </p:cNvPicPr>
          <p:nvPr>
            <p:ph idx="1"/>
          </p:nvPr>
        </p:nvPicPr>
        <p:blipFill>
          <a:blip r:embed="rId2" cstate="print"/>
          <a:srcRect/>
          <a:stretch>
            <a:fillRect/>
          </a:stretch>
        </p:blipFill>
        <p:spPr bwMode="auto">
          <a:xfrm>
            <a:off x="457200" y="838200"/>
            <a:ext cx="8229600" cy="3962400"/>
          </a:xfrm>
          <a:prstGeom prst="rect">
            <a:avLst/>
          </a:prstGeom>
          <a:noFill/>
        </p:spPr>
      </p:pic>
    </p:spTree>
    <p:extLst>
      <p:ext uri="{BB962C8B-B14F-4D97-AF65-F5344CB8AC3E}">
        <p14:creationId xmlns:p14="http://schemas.microsoft.com/office/powerpoint/2010/main" val="26674917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US" sz="3200" b="1" dirty="0" smtClean="0">
                <a:solidFill>
                  <a:schemeClr val="tx1"/>
                </a:solidFill>
              </a:rPr>
              <a:t>Completeness and Consideration</a:t>
            </a:r>
          </a:p>
        </p:txBody>
      </p:sp>
      <p:sp>
        <p:nvSpPr>
          <p:cNvPr id="2" name="Content Placeholder 1"/>
          <p:cNvSpPr>
            <a:spLocks noGrp="1"/>
          </p:cNvSpPr>
          <p:nvPr>
            <p:ph idx="1"/>
          </p:nvPr>
        </p:nvSpPr>
        <p:spPr/>
        <p:txBody>
          <a:bodyPr/>
          <a:lstStyle/>
          <a:p>
            <a:pPr>
              <a:buNone/>
            </a:pPr>
            <a:endParaRPr lang="en-US" dirty="0" smtClean="0"/>
          </a:p>
          <a:p>
            <a:pPr algn="just">
              <a:buNone/>
            </a:pPr>
            <a:r>
              <a:rPr lang="en-US" sz="2400" dirty="0" smtClean="0"/>
              <a:t>The message must be complete. It should convey all the facts required by the audience. </a:t>
            </a:r>
          </a:p>
          <a:p>
            <a:pPr algn="just">
              <a:buNone/>
            </a:pPr>
            <a:endParaRPr lang="en-US" sz="2400" dirty="0"/>
          </a:p>
          <a:p>
            <a:pPr algn="just">
              <a:buNone/>
            </a:pPr>
            <a:endParaRPr lang="en-US" sz="2400" dirty="0" smtClean="0"/>
          </a:p>
          <a:p>
            <a:pPr algn="just">
              <a:buNone/>
            </a:pPr>
            <a:r>
              <a:rPr lang="en-US" sz="2400" dirty="0" smtClean="0"/>
              <a:t>The sender of the message must take into consideration the receiver and should communicate all the facts and figures related to the message</a:t>
            </a:r>
            <a:r>
              <a:rPr lang="en-US" sz="2400" dirty="0" smtClean="0">
                <a:solidFill>
                  <a:schemeClr val="tx2">
                    <a:lumMod val="75000"/>
                  </a:schemeClr>
                </a:solidFill>
              </a:rPr>
              <a:t>.</a:t>
            </a:r>
            <a:endParaRPr lang="en-US" sz="2400" dirty="0">
              <a:solidFill>
                <a:schemeClr val="tx2">
                  <a:lumMod val="75000"/>
                </a:schemeClr>
              </a:solidFill>
            </a:endParaRPr>
          </a:p>
        </p:txBody>
      </p:sp>
    </p:spTree>
    <p:extLst>
      <p:ext uri="{BB962C8B-B14F-4D97-AF65-F5344CB8AC3E}">
        <p14:creationId xmlns:p14="http://schemas.microsoft.com/office/powerpoint/2010/main" val="31981243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US" sz="3600" b="1" dirty="0" smtClean="0">
                <a:solidFill>
                  <a:schemeClr val="tx1"/>
                </a:solidFill>
              </a:rPr>
              <a:t>Conciseness</a:t>
            </a:r>
            <a:endParaRPr lang="en-US" sz="3600" b="1" dirty="0">
              <a:solidFill>
                <a:schemeClr val="tx1"/>
              </a:solidFill>
            </a:endParaRPr>
          </a:p>
        </p:txBody>
      </p:sp>
      <p:sp>
        <p:nvSpPr>
          <p:cNvPr id="2" name="Content Placeholder 1"/>
          <p:cNvSpPr>
            <a:spLocks noGrp="1"/>
          </p:cNvSpPr>
          <p:nvPr>
            <p:ph idx="1"/>
          </p:nvPr>
        </p:nvSpPr>
        <p:spPr/>
        <p:txBody>
          <a:bodyPr>
            <a:normAutofit/>
          </a:bodyPr>
          <a:lstStyle/>
          <a:p>
            <a:pPr lvl="0" algn="just"/>
            <a:r>
              <a:rPr lang="en-US" sz="2400" dirty="0" smtClean="0"/>
              <a:t>Conciseness means  communicating what you want to convey in least possible words. Conciseness is a necessity for effective communication. </a:t>
            </a:r>
          </a:p>
          <a:p>
            <a:pPr lvl="0" algn="just"/>
            <a:r>
              <a:rPr lang="en-US" sz="2400" dirty="0" smtClean="0"/>
              <a:t>Concise communication has following features: </a:t>
            </a:r>
          </a:p>
          <a:p>
            <a:pPr marL="411480" lvl="1" indent="0" algn="just">
              <a:buNone/>
            </a:pPr>
            <a:r>
              <a:rPr lang="en-US" sz="2400" dirty="0" smtClean="0"/>
              <a:t>It is both time-saving as well as cost-saving. </a:t>
            </a:r>
          </a:p>
          <a:p>
            <a:pPr marL="411480" lvl="1" indent="0" algn="just">
              <a:buNone/>
            </a:pPr>
            <a:r>
              <a:rPr lang="en-US" sz="2400" dirty="0" smtClean="0"/>
              <a:t>It underlines and highlights the main message.</a:t>
            </a:r>
          </a:p>
          <a:p>
            <a:pPr marL="411480" lvl="1" indent="0" algn="just">
              <a:buNone/>
            </a:pPr>
            <a:r>
              <a:rPr lang="en-US" sz="2400" dirty="0" smtClean="0"/>
              <a:t>Concise communication provides short and essential message in limited words to the audience. </a:t>
            </a:r>
          </a:p>
          <a:p>
            <a:pPr marL="411480" lvl="1" indent="0" algn="just">
              <a:buNone/>
            </a:pPr>
            <a:r>
              <a:rPr lang="en-US" sz="2400" dirty="0" smtClean="0"/>
              <a:t>Concise message is more appealing and comprehensible to the audience.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762000"/>
            <a:ext cx="7467600" cy="5245291"/>
          </a:xfrm>
        </p:spPr>
        <p:txBody>
          <a:bodyPr>
            <a:normAutofit/>
          </a:bodyPr>
          <a:lstStyle/>
          <a:p>
            <a:pPr lvl="0"/>
            <a:endParaRPr lang="en-US" sz="2800" b="1" dirty="0" smtClean="0">
              <a:solidFill>
                <a:schemeClr val="bg2">
                  <a:lumMod val="25000"/>
                </a:schemeClr>
              </a:solidFill>
            </a:endParaRPr>
          </a:p>
          <a:p>
            <a:pPr lvl="0" algn="just">
              <a:buNone/>
            </a:pPr>
            <a:r>
              <a:rPr lang="en-US" sz="4000" b="1" dirty="0" smtClean="0"/>
              <a:t>          Consideration</a:t>
            </a:r>
            <a:br>
              <a:rPr lang="en-US" sz="4000" b="1" dirty="0" smtClean="0"/>
            </a:br>
            <a:r>
              <a:rPr lang="en-US" sz="2800" dirty="0" smtClean="0"/>
              <a:t> </a:t>
            </a:r>
            <a:r>
              <a:rPr lang="en-US" sz="2500" dirty="0" smtClean="0"/>
              <a:t>Consideration implies “stepping into the shoes of others”. Effective communication must take the audience into consideration, </a:t>
            </a:r>
            <a:r>
              <a:rPr lang="en-US" sz="2500" dirty="0" err="1" smtClean="0"/>
              <a:t>i.e</a:t>
            </a:r>
            <a:r>
              <a:rPr lang="en-US" sz="2500" dirty="0" smtClean="0"/>
              <a:t>, the audience’s view points, background, mind-set, education level, etc. </a:t>
            </a:r>
            <a:br>
              <a:rPr lang="en-US" sz="2500" dirty="0" smtClean="0"/>
            </a:br>
            <a:r>
              <a:rPr lang="en-US" sz="2500" dirty="0" smtClean="0"/>
              <a:t>Make an attempt to envisage your audience, their requirements, emotions as well as problems. Ensure that the self-respect of the audience is maintained and their emotions are not at harm</a:t>
            </a:r>
            <a:r>
              <a:rPr lang="en-US" sz="2800" dirty="0" smtClean="0"/>
              <a:t>. </a:t>
            </a:r>
          </a:p>
          <a:p>
            <a:pPr lvl="0">
              <a:buNone/>
            </a:pP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sz="3200" b="1" dirty="0" smtClean="0">
                <a:solidFill>
                  <a:schemeClr val="tx1"/>
                </a:solidFill>
              </a:rPr>
              <a:t>Clarity</a:t>
            </a:r>
            <a:endParaRPr lang="en-US" sz="3200" b="1" dirty="0">
              <a:solidFill>
                <a:schemeClr val="tx1"/>
              </a:solidFill>
            </a:endParaRPr>
          </a:p>
        </p:txBody>
      </p:sp>
      <p:sp>
        <p:nvSpPr>
          <p:cNvPr id="2" name="Content Placeholder 1"/>
          <p:cNvSpPr>
            <a:spLocks noGrp="1"/>
          </p:cNvSpPr>
          <p:nvPr>
            <p:ph idx="1"/>
          </p:nvPr>
        </p:nvSpPr>
        <p:spPr>
          <a:xfrm>
            <a:off x="457200" y="1371600"/>
            <a:ext cx="7620000" cy="5029200"/>
          </a:xfrm>
        </p:spPr>
        <p:txBody>
          <a:bodyPr>
            <a:normAutofit/>
          </a:bodyPr>
          <a:lstStyle/>
          <a:p>
            <a:pPr lvl="0"/>
            <a:r>
              <a:rPr lang="en-US" sz="2400" dirty="0" smtClean="0"/>
              <a:t>Clarity implies emphasizing on a specific message or goal at a time, rather than trying to achieve too much at once. Clarity in communication has following features: </a:t>
            </a:r>
          </a:p>
          <a:p>
            <a:pPr lvl="0"/>
            <a:endParaRPr lang="en-US" sz="2400" dirty="0" smtClean="0"/>
          </a:p>
          <a:p>
            <a:pPr lvl="0"/>
            <a:r>
              <a:rPr lang="en-US" sz="2400" dirty="0" smtClean="0"/>
              <a:t>It makes understanding easier. </a:t>
            </a:r>
          </a:p>
          <a:p>
            <a:pPr lvl="0"/>
            <a:endParaRPr lang="en-US" sz="2400" dirty="0"/>
          </a:p>
          <a:p>
            <a:pPr lvl="0"/>
            <a:r>
              <a:rPr lang="en-US" sz="2400" dirty="0" smtClean="0"/>
              <a:t>Complete clarity of thoughts and ideas enhances the meaning of message. </a:t>
            </a:r>
          </a:p>
          <a:p>
            <a:pPr lvl="0"/>
            <a:endParaRPr lang="en-US" sz="2400" dirty="0" smtClean="0"/>
          </a:p>
          <a:p>
            <a:r>
              <a:rPr lang="en-US" sz="2400" dirty="0" smtClean="0"/>
              <a:t>Clear message makes use of exact, appropriate and concrete words</a:t>
            </a:r>
            <a:endParaRPr lang="en-US" sz="24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sz="3200" b="1" dirty="0" smtClean="0">
                <a:solidFill>
                  <a:schemeClr val="tx1"/>
                </a:solidFill>
              </a:rPr>
              <a:t>Concreteness  </a:t>
            </a:r>
            <a:endParaRPr lang="en-US" sz="3200" b="1" dirty="0">
              <a:solidFill>
                <a:schemeClr val="tx1"/>
              </a:solidFill>
            </a:endParaRPr>
          </a:p>
        </p:txBody>
      </p:sp>
      <p:sp>
        <p:nvSpPr>
          <p:cNvPr id="2" name="Content Placeholder 1"/>
          <p:cNvSpPr>
            <a:spLocks noGrp="1"/>
          </p:cNvSpPr>
          <p:nvPr>
            <p:ph idx="1"/>
          </p:nvPr>
        </p:nvSpPr>
        <p:spPr>
          <a:xfrm>
            <a:off x="228600" y="1600200"/>
            <a:ext cx="7620000" cy="4800600"/>
          </a:xfrm>
        </p:spPr>
        <p:txBody>
          <a:bodyPr>
            <a:normAutofit/>
          </a:bodyPr>
          <a:lstStyle/>
          <a:p>
            <a:pPr lvl="0"/>
            <a:r>
              <a:rPr lang="en-US" sz="2800" dirty="0" smtClean="0"/>
              <a:t>Concrete communication implies being particular and clear rather than fuzzy and general. Concreteness strengthens the confidence. </a:t>
            </a:r>
          </a:p>
          <a:p>
            <a:pPr lvl="0"/>
            <a:r>
              <a:rPr lang="en-US" sz="2800" dirty="0" smtClean="0"/>
              <a:t>Concrete message has following features: </a:t>
            </a:r>
          </a:p>
          <a:p>
            <a:pPr marL="114300" lvl="0" indent="0">
              <a:buNone/>
            </a:pPr>
            <a:r>
              <a:rPr lang="en-US" sz="2800" dirty="0" smtClean="0"/>
              <a:t>   It </a:t>
            </a:r>
            <a:r>
              <a:rPr lang="en-US" sz="2800" dirty="0" smtClean="0"/>
              <a:t>is supported with specific facts and figures. </a:t>
            </a:r>
          </a:p>
          <a:p>
            <a:pPr marL="114300" lvl="0" indent="0">
              <a:buNone/>
            </a:pPr>
            <a:r>
              <a:rPr lang="en-US" sz="2800" dirty="0" smtClean="0"/>
              <a:t>   It </a:t>
            </a:r>
            <a:r>
              <a:rPr lang="en-US" sz="2800" dirty="0" smtClean="0"/>
              <a:t>makes use of words that are clear and that </a:t>
            </a:r>
            <a:r>
              <a:rPr lang="en-US" sz="2800" dirty="0" smtClean="0"/>
              <a:t>                                       	build </a:t>
            </a:r>
            <a:r>
              <a:rPr lang="en-US" sz="2800" dirty="0" smtClean="0"/>
              <a:t>the reputation.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28600"/>
            <a:ext cx="8229600" cy="868362"/>
          </a:xfrm>
        </p:spPr>
        <p:txBody>
          <a:bodyPr/>
          <a:lstStyle/>
          <a:p>
            <a:pPr algn="ctr"/>
            <a:r>
              <a:rPr lang="en-US" sz="3200" b="1" dirty="0" smtClean="0">
                <a:solidFill>
                  <a:schemeClr val="tx1"/>
                </a:solidFill>
              </a:rPr>
              <a:t>Courtesy</a:t>
            </a:r>
            <a:endParaRPr lang="en-US" sz="3200" b="1" dirty="0">
              <a:solidFill>
                <a:schemeClr val="tx1"/>
              </a:solidFill>
            </a:endParaRPr>
          </a:p>
        </p:txBody>
      </p:sp>
      <p:sp>
        <p:nvSpPr>
          <p:cNvPr id="2" name="Content Placeholder 1"/>
          <p:cNvSpPr>
            <a:spLocks noGrp="1"/>
          </p:cNvSpPr>
          <p:nvPr>
            <p:ph idx="1"/>
          </p:nvPr>
        </p:nvSpPr>
        <p:spPr>
          <a:xfrm>
            <a:off x="457200" y="1219200"/>
            <a:ext cx="8229600" cy="4788091"/>
          </a:xfrm>
        </p:spPr>
        <p:txBody>
          <a:bodyPr>
            <a:noAutofit/>
          </a:bodyPr>
          <a:lstStyle/>
          <a:p>
            <a:pPr lvl="0"/>
            <a:r>
              <a:rPr lang="en-US" sz="2400" dirty="0" smtClean="0"/>
              <a:t>Courtesy in message implies the message should show the sender’s expression as well as should respect the receiver. The sender of the message should be sincerely polite, judicious, reflective and enthusiastic.</a:t>
            </a:r>
          </a:p>
          <a:p>
            <a:pPr lvl="0"/>
            <a:r>
              <a:rPr lang="en-US" sz="2400" dirty="0" smtClean="0"/>
              <a:t> Courteous message has following features: </a:t>
            </a:r>
          </a:p>
          <a:p>
            <a:pPr lvl="0"/>
            <a:r>
              <a:rPr lang="en-US" sz="2400" dirty="0" smtClean="0"/>
              <a:t>Courtesy implies taking into consideration both viewpoints as well as feelings of the receiver of the message. </a:t>
            </a:r>
          </a:p>
          <a:p>
            <a:pPr lvl="0"/>
            <a:r>
              <a:rPr lang="en-US" sz="2400" dirty="0" smtClean="0"/>
              <a:t>Courteous message is positive and focused at the audience. </a:t>
            </a:r>
          </a:p>
          <a:p>
            <a:pPr lvl="0"/>
            <a:r>
              <a:rPr lang="en-US" sz="2400" dirty="0" smtClean="0"/>
              <a:t>It makes use of terms showing respect for the receiver of message. </a:t>
            </a:r>
          </a:p>
          <a:p>
            <a:r>
              <a:rPr lang="en-US" sz="2400" dirty="0" smtClean="0"/>
              <a:t>It is not at all biased</a:t>
            </a:r>
            <a:endParaRPr lang="en-US"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t/>
            </a:r>
            <a:br>
              <a:rPr lang="en-US" b="1" dirty="0" smtClean="0"/>
            </a:br>
            <a:r>
              <a:rPr lang="en-US" b="1" dirty="0" smtClean="0"/>
              <a:t>Contents</a:t>
            </a:r>
            <a:endParaRPr lang="en-US" b="1" dirty="0"/>
          </a:p>
        </p:txBody>
      </p:sp>
      <p:sp>
        <p:nvSpPr>
          <p:cNvPr id="3" name="Content Placeholder 2"/>
          <p:cNvSpPr>
            <a:spLocks noGrp="1"/>
          </p:cNvSpPr>
          <p:nvPr>
            <p:ph idx="1"/>
          </p:nvPr>
        </p:nvSpPr>
        <p:spPr>
          <a:xfrm>
            <a:off x="457200" y="2133600"/>
            <a:ext cx="7620000" cy="4267200"/>
          </a:xfrm>
        </p:spPr>
        <p:txBody>
          <a:bodyPr/>
          <a:lstStyle/>
          <a:p>
            <a:r>
              <a:rPr lang="en-US" sz="2800" b="1" dirty="0" smtClean="0"/>
              <a:t>Parts of a  Letter</a:t>
            </a:r>
          </a:p>
          <a:p>
            <a:pPr marL="114300" indent="0">
              <a:buNone/>
            </a:pPr>
            <a:endParaRPr lang="en-US" sz="2800" b="1" dirty="0" smtClean="0"/>
          </a:p>
          <a:p>
            <a:r>
              <a:rPr lang="en-US" sz="2800" b="1" dirty="0" smtClean="0"/>
              <a:t>Formats/ Styles of a Business Letter</a:t>
            </a:r>
          </a:p>
          <a:p>
            <a:endParaRPr lang="en-US" sz="2800" b="1" dirty="0"/>
          </a:p>
          <a:p>
            <a:r>
              <a:rPr lang="en-US" sz="2800" b="1" smtClean="0"/>
              <a:t>Sample Formats</a:t>
            </a:r>
            <a:endParaRPr lang="en-US" sz="2800" b="1" dirty="0" smtClean="0"/>
          </a:p>
          <a:p>
            <a:pPr marL="114300" indent="0">
              <a:buNone/>
            </a:pPr>
            <a:endParaRPr lang="en-US" sz="2800" b="1" dirty="0" smtClean="0"/>
          </a:p>
          <a:p>
            <a:r>
              <a:rPr lang="en-US" sz="2800" b="1" dirty="0" smtClean="0"/>
              <a:t>Guidelines for writing an Effective Business Letter(7 Cs)</a:t>
            </a:r>
          </a:p>
          <a:p>
            <a:pPr marL="114300" indent="0">
              <a:buNone/>
            </a:pPr>
            <a:endParaRPr lang="en-US" sz="2800" b="1" dirty="0" smtClean="0"/>
          </a:p>
          <a:p>
            <a:endParaRPr lang="en-US" sz="2800" b="1" dirty="0" smtClean="0"/>
          </a:p>
          <a:p>
            <a:endParaRPr lang="en-US" dirty="0"/>
          </a:p>
        </p:txBody>
      </p:sp>
    </p:spTree>
    <p:extLst>
      <p:ext uri="{BB962C8B-B14F-4D97-AF65-F5344CB8AC3E}">
        <p14:creationId xmlns:p14="http://schemas.microsoft.com/office/powerpoint/2010/main" val="32117060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sz="2800" b="1" dirty="0" smtClean="0">
                <a:solidFill>
                  <a:schemeClr val="tx1"/>
                </a:solidFill>
              </a:rPr>
              <a:t>Correctness</a:t>
            </a:r>
            <a:endParaRPr lang="en-US" sz="2800" b="1" dirty="0">
              <a:solidFill>
                <a:schemeClr val="tx1"/>
              </a:solidFill>
            </a:endParaRPr>
          </a:p>
        </p:txBody>
      </p:sp>
      <p:sp>
        <p:nvSpPr>
          <p:cNvPr id="2" name="Content Placeholder 1"/>
          <p:cNvSpPr>
            <a:spLocks noGrp="1"/>
          </p:cNvSpPr>
          <p:nvPr>
            <p:ph idx="1"/>
          </p:nvPr>
        </p:nvSpPr>
        <p:spPr>
          <a:xfrm>
            <a:off x="990600" y="1219200"/>
            <a:ext cx="7162800" cy="5105401"/>
          </a:xfrm>
        </p:spPr>
        <p:txBody>
          <a:bodyPr>
            <a:noAutofit/>
          </a:bodyPr>
          <a:lstStyle/>
          <a:p>
            <a:pPr marL="0" lvl="0" indent="0">
              <a:buNone/>
            </a:pPr>
            <a:r>
              <a:rPr lang="en-US" dirty="0" smtClean="0"/>
              <a:t>Correctness in communication implies that there are no grammatical errors in communication.</a:t>
            </a:r>
          </a:p>
          <a:p>
            <a:pPr marL="0" lvl="0" indent="0">
              <a:buNone/>
            </a:pPr>
            <a:r>
              <a:rPr lang="en-US" dirty="0" smtClean="0"/>
              <a:t>Correct </a:t>
            </a:r>
            <a:r>
              <a:rPr lang="en-US" dirty="0" smtClean="0"/>
              <a:t>communication has following features: </a:t>
            </a:r>
            <a:endParaRPr lang="en-US" dirty="0" smtClean="0"/>
          </a:p>
          <a:p>
            <a:pPr marL="0" lvl="0" indent="0">
              <a:buNone/>
            </a:pPr>
            <a:r>
              <a:rPr lang="en-US" dirty="0" smtClean="0"/>
              <a:t>The </a:t>
            </a:r>
            <a:r>
              <a:rPr lang="en-US" dirty="0" smtClean="0"/>
              <a:t>message is exact, correct and well-timed. </a:t>
            </a:r>
            <a:endParaRPr lang="en-US" dirty="0" smtClean="0"/>
          </a:p>
          <a:p>
            <a:pPr marL="0" lvl="0" indent="0">
              <a:buNone/>
            </a:pPr>
            <a:r>
              <a:rPr lang="en-US" dirty="0" smtClean="0"/>
              <a:t>If </a:t>
            </a:r>
            <a:r>
              <a:rPr lang="en-US" dirty="0" smtClean="0"/>
              <a:t>the communication is correct, it boosts up the confidence level. </a:t>
            </a:r>
            <a:endParaRPr lang="en-US" dirty="0" smtClean="0"/>
          </a:p>
          <a:p>
            <a:pPr marL="0" lvl="0" indent="0">
              <a:buNone/>
            </a:pPr>
            <a:r>
              <a:rPr lang="en-US" dirty="0" smtClean="0"/>
              <a:t>Correct </a:t>
            </a:r>
            <a:r>
              <a:rPr lang="en-US" dirty="0" smtClean="0"/>
              <a:t>message has greater impact on the audience/ readers. </a:t>
            </a:r>
            <a:endParaRPr lang="en-US" dirty="0" smtClean="0"/>
          </a:p>
          <a:p>
            <a:pPr marL="0" lvl="0" indent="0">
              <a:buNone/>
            </a:pPr>
            <a:r>
              <a:rPr lang="en-US" dirty="0" smtClean="0"/>
              <a:t>It </a:t>
            </a:r>
            <a:r>
              <a:rPr lang="en-US" dirty="0" smtClean="0"/>
              <a:t>checks for the precision and accurateness of facts and figures used in the message. </a:t>
            </a:r>
            <a:endParaRPr lang="en-US" dirty="0" smtClean="0"/>
          </a:p>
          <a:p>
            <a:pPr marL="0" lvl="0" indent="0">
              <a:buNone/>
            </a:pPr>
            <a:r>
              <a:rPr lang="en-US" dirty="0" smtClean="0"/>
              <a:t>It </a:t>
            </a:r>
            <a:r>
              <a:rPr lang="en-US" dirty="0" smtClean="0"/>
              <a:t>makes use of appropriate and correct language in the message. </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smtClean="0">
                <a:solidFill>
                  <a:schemeClr val="tx1"/>
                </a:solidFill>
              </a:rPr>
              <a:t>Dos and Don’ts             </a:t>
            </a:r>
            <a:endParaRPr lang="en-US" sz="3600" b="1" dirty="0">
              <a:solidFill>
                <a:schemeClr val="tx1"/>
              </a:solidFill>
            </a:endParaRPr>
          </a:p>
        </p:txBody>
      </p:sp>
      <p:sp>
        <p:nvSpPr>
          <p:cNvPr id="3" name="Content Placeholder 2"/>
          <p:cNvSpPr>
            <a:spLocks noGrp="1"/>
          </p:cNvSpPr>
          <p:nvPr>
            <p:ph idx="1"/>
          </p:nvPr>
        </p:nvSpPr>
        <p:spPr/>
        <p:txBody>
          <a:bodyPr/>
          <a:lstStyle/>
          <a:p>
            <a:pPr lvl="0" algn="just"/>
            <a:r>
              <a:rPr lang="en-US" sz="2400" b="1" dirty="0"/>
              <a:t>Do </a:t>
            </a:r>
            <a:r>
              <a:rPr lang="en-US" sz="2400" dirty="0"/>
              <a:t>take the time to find out the hiring manager's name, and open the letter with a </a:t>
            </a:r>
            <a:r>
              <a:rPr lang="en-US" sz="2400" dirty="0" smtClean="0"/>
              <a:t>proper greeting</a:t>
            </a:r>
          </a:p>
          <a:p>
            <a:pPr lvl="0" algn="just"/>
            <a:r>
              <a:rPr lang="en-US" sz="2400" b="1" dirty="0"/>
              <a:t>Do</a:t>
            </a:r>
            <a:r>
              <a:rPr lang="en-US" sz="2400" dirty="0"/>
              <a:t> use simple language and uncomplicated sentence structure. E</a:t>
            </a:r>
            <a:r>
              <a:rPr lang="en-US" sz="2400" dirty="0" smtClean="0"/>
              <a:t>liminate </a:t>
            </a:r>
            <a:r>
              <a:rPr lang="en-US" sz="2400" dirty="0"/>
              <a:t>all unnecessary words.</a:t>
            </a:r>
            <a:endParaRPr lang="en-US" sz="2400" dirty="0" smtClean="0"/>
          </a:p>
          <a:p>
            <a:pPr lvl="0" algn="just"/>
            <a:r>
              <a:rPr lang="en-US" sz="2400" b="1" dirty="0" smtClean="0"/>
              <a:t>Do</a:t>
            </a:r>
            <a:r>
              <a:rPr lang="en-US" sz="2400" b="1" dirty="0"/>
              <a:t> </a:t>
            </a:r>
            <a:r>
              <a:rPr lang="en-US" sz="2400" dirty="0"/>
              <a:t>proofread </a:t>
            </a:r>
            <a:r>
              <a:rPr lang="en-US" sz="2400" dirty="0" smtClean="0"/>
              <a:t>the letter repeatedly</a:t>
            </a:r>
          </a:p>
          <a:p>
            <a:pPr lvl="0" algn="just"/>
            <a:r>
              <a:rPr lang="en-US" sz="2400" b="1" dirty="0"/>
              <a:t>Do</a:t>
            </a:r>
            <a:r>
              <a:rPr lang="en-US" sz="2400" dirty="0"/>
              <a:t> keep your letter </a:t>
            </a:r>
            <a:r>
              <a:rPr lang="en-US" sz="2400" dirty="0" smtClean="0"/>
              <a:t>brief but complete</a:t>
            </a:r>
          </a:p>
          <a:p>
            <a:pPr algn="just"/>
            <a:r>
              <a:rPr lang="en-US" sz="2400" b="1" dirty="0"/>
              <a:t>Don’t</a:t>
            </a:r>
            <a:r>
              <a:rPr lang="en-US" sz="2400" dirty="0"/>
              <a:t> send </a:t>
            </a:r>
            <a:r>
              <a:rPr lang="en-US" sz="2400" dirty="0" smtClean="0"/>
              <a:t>a </a:t>
            </a:r>
            <a:r>
              <a:rPr lang="en-US" sz="2400" dirty="0"/>
              <a:t>letter that contains any typos, misspellings, incorrect grammar or punctuation, smudges, or </a:t>
            </a:r>
            <a:r>
              <a:rPr lang="en-US" sz="2400" dirty="0" smtClean="0"/>
              <a:t>grease.</a:t>
            </a:r>
          </a:p>
          <a:p>
            <a:r>
              <a:rPr lang="en-US" sz="2400" b="1" dirty="0"/>
              <a:t>Don’t</a:t>
            </a:r>
            <a:r>
              <a:rPr lang="en-US" sz="2400" dirty="0"/>
              <a:t> forget to personally sign the letter, preferably in </a:t>
            </a:r>
            <a:r>
              <a:rPr lang="en-US" sz="2400" dirty="0" err="1" smtClean="0"/>
              <a:t>blueink</a:t>
            </a:r>
            <a:r>
              <a:rPr lang="en-US" sz="2400" dirty="0"/>
              <a:t>.</a:t>
            </a:r>
            <a:r>
              <a:rPr lang="en-US" sz="2400" dirty="0">
                <a:solidFill>
                  <a:srgbClr val="7030A0"/>
                </a:solidFill>
              </a:rPr>
              <a:t/>
            </a:r>
            <a:br>
              <a:rPr lang="en-US" sz="2400" dirty="0">
                <a:solidFill>
                  <a:srgbClr val="7030A0"/>
                </a:solidFill>
              </a:rPr>
            </a:br>
            <a:endParaRPr lang="en-US" dirty="0">
              <a:solidFill>
                <a:srgbClr val="7030A0"/>
              </a:solidFill>
            </a:endParaRPr>
          </a:p>
          <a:p>
            <a:pPr lvl="0" algn="just"/>
            <a:endParaRPr lang="en-US" dirty="0">
              <a:solidFill>
                <a:srgbClr val="7030A0"/>
              </a:solidFill>
            </a:endParaRPr>
          </a:p>
          <a:p>
            <a:endParaRPr lang="en-US" dirty="0"/>
          </a:p>
        </p:txBody>
      </p:sp>
    </p:spTree>
    <p:extLst>
      <p:ext uri="{BB962C8B-B14F-4D97-AF65-F5344CB8AC3E}">
        <p14:creationId xmlns:p14="http://schemas.microsoft.com/office/powerpoint/2010/main" val="21107750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smtClean="0">
                <a:solidFill>
                  <a:schemeClr val="tx1"/>
                </a:solidFill>
              </a:rPr>
              <a:t>Conclusion</a:t>
            </a:r>
            <a:endParaRPr lang="en-US" sz="3600" b="1" dirty="0">
              <a:solidFill>
                <a:schemeClr val="tx1"/>
              </a:solidFill>
            </a:endParaRPr>
          </a:p>
        </p:txBody>
      </p:sp>
      <p:sp>
        <p:nvSpPr>
          <p:cNvPr id="3" name="Content Placeholder 2"/>
          <p:cNvSpPr>
            <a:spLocks noGrp="1"/>
          </p:cNvSpPr>
          <p:nvPr>
            <p:ph idx="1"/>
          </p:nvPr>
        </p:nvSpPr>
        <p:spPr/>
        <p:txBody>
          <a:bodyPr>
            <a:normAutofit lnSpcReduction="10000"/>
          </a:bodyPr>
          <a:lstStyle/>
          <a:p>
            <a:pPr lvl="0"/>
            <a:r>
              <a:rPr lang="en-US" sz="2800" dirty="0"/>
              <a:t>As it comes under formal letters, the words and phrases should be carefully chosen</a:t>
            </a:r>
            <a:r>
              <a:rPr lang="en-US" sz="2800" dirty="0" smtClean="0"/>
              <a:t>.</a:t>
            </a:r>
          </a:p>
          <a:p>
            <a:pPr lvl="0"/>
            <a:endParaRPr lang="en-US" sz="2800" dirty="0"/>
          </a:p>
          <a:p>
            <a:pPr lvl="0"/>
            <a:r>
              <a:rPr lang="en-US" sz="2800" dirty="0"/>
              <a:t>The language should be simple and easy to understand</a:t>
            </a:r>
            <a:r>
              <a:rPr lang="en-US" sz="2800" dirty="0" smtClean="0"/>
              <a:t>.</a:t>
            </a:r>
          </a:p>
          <a:p>
            <a:pPr lvl="0"/>
            <a:endParaRPr lang="en-US" sz="2800" dirty="0"/>
          </a:p>
          <a:p>
            <a:pPr lvl="0"/>
            <a:r>
              <a:rPr lang="en-US" sz="2800" dirty="0"/>
              <a:t>The content of the letter should be short and </a:t>
            </a:r>
            <a:r>
              <a:rPr lang="en-US" sz="2800" dirty="0" smtClean="0"/>
              <a:t>straightforward</a:t>
            </a:r>
          </a:p>
          <a:p>
            <a:pPr marL="114300" lvl="0" indent="0">
              <a:buNone/>
            </a:pPr>
            <a:r>
              <a:rPr lang="en-US" sz="2800" dirty="0" smtClean="0"/>
              <a:t>.</a:t>
            </a:r>
          </a:p>
          <a:p>
            <a:pPr lvl="0"/>
            <a:r>
              <a:rPr lang="en-US" sz="2800" dirty="0" smtClean="0"/>
              <a:t>Appropriate format should be used.</a:t>
            </a:r>
            <a:endParaRPr lang="en-US" sz="2800" dirty="0"/>
          </a:p>
          <a:p>
            <a:endParaRPr lang="en-US" dirty="0"/>
          </a:p>
        </p:txBody>
      </p:sp>
    </p:spTree>
    <p:extLst>
      <p:ext uri="{BB962C8B-B14F-4D97-AF65-F5344CB8AC3E}">
        <p14:creationId xmlns:p14="http://schemas.microsoft.com/office/powerpoint/2010/main" val="4377219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4294967295"/>
          </p:nvPr>
        </p:nvSpPr>
        <p:spPr>
          <a:xfrm>
            <a:off x="2133600" y="1524000"/>
            <a:ext cx="4343400" cy="2590800"/>
          </a:xfrm>
          <a:prstGeom prst="rect">
            <a:avLst/>
          </a:prstGeom>
          <a:noFill/>
        </p:spPr>
        <p:txBody>
          <a:bodyPr wrap="none" lIns="91440" tIns="45720" rIns="91440" bIns="45720">
            <a:prstTxWarp prst="textPlain">
              <a:avLst/>
            </a:prstTxWarp>
            <a:spAutoFit/>
            <a:scene3d>
              <a:camera prst="isometricLeftDown"/>
              <a:lightRig rig="threePt" dir="t"/>
            </a:scene3d>
          </a:bodyPr>
          <a:lstStyle/>
          <a:p>
            <a:pPr algn="ctr"/>
            <a:r>
              <a:rPr lang="en-US" sz="5400" b="1" dirty="0" smtClean="0">
                <a:ln w="24500" cmpd="dbl">
                  <a:solidFill>
                    <a:schemeClr val="accent2">
                      <a:shade val="85000"/>
                      <a:satMod val="155000"/>
                    </a:schemeClr>
                  </a:solidFill>
                  <a:prstDash val="solid"/>
                  <a:miter lim="800000"/>
                </a:ln>
                <a:effectLst>
                  <a:outerShdw blurRad="38100" dist="38100" dir="7020000" algn="tl">
                    <a:srgbClr val="000000">
                      <a:alpha val="35000"/>
                    </a:srgbClr>
                  </a:outerShdw>
                </a:effectLst>
              </a:rPr>
              <a:t>THANK</a:t>
            </a:r>
            <a:r>
              <a:rPr lang="en-US" sz="5400" b="1" dirty="0" smtClean="0">
                <a:ln w="24500" cmpd="dbl">
                  <a:solidFill>
                    <a:schemeClr val="accent2">
                      <a:shade val="85000"/>
                      <a:satMod val="155000"/>
                    </a:schemeClr>
                  </a:solidFill>
                  <a:prstDash val="solid"/>
                  <a:miter lim="800000"/>
                </a:ln>
                <a:solidFill>
                  <a:srgbClr val="FF0000"/>
                </a:solidFill>
                <a:effectLst>
                  <a:outerShdw blurRad="38100" dist="38100" dir="7020000" algn="tl">
                    <a:srgbClr val="000000">
                      <a:alpha val="35000"/>
                    </a:srgbClr>
                  </a:outerShdw>
                </a:effectLst>
              </a:rPr>
              <a:t>   </a:t>
            </a:r>
            <a:r>
              <a:rPr lang="en-US" sz="5400" b="1" dirty="0" smtClean="0">
                <a:ln w="24500" cmpd="dbl">
                  <a:solidFill>
                    <a:schemeClr val="accent2">
                      <a:shade val="85000"/>
                      <a:satMod val="155000"/>
                    </a:schemeClr>
                  </a:solidFill>
                  <a:prstDash val="solid"/>
                  <a:miter lim="800000"/>
                </a:ln>
                <a:effectLst>
                  <a:outerShdw blurRad="38100" dist="38100" dir="7020000" algn="tl">
                    <a:srgbClr val="000000">
                      <a:alpha val="35000"/>
                    </a:srgbClr>
                  </a:outerShdw>
                </a:effectLst>
              </a:rPr>
              <a:t>YOU</a:t>
            </a:r>
            <a:endParaRPr lang="en-US" sz="5400" b="1" cap="none" spc="0" dirty="0">
              <a:ln w="24500" cmpd="dbl">
                <a:solidFill>
                  <a:schemeClr val="accent2">
                    <a:shade val="85000"/>
                    <a:satMod val="155000"/>
                  </a:schemeClr>
                </a:solidFill>
                <a:prstDash val="solid"/>
                <a:miter lim="800000"/>
              </a:ln>
              <a:effectLst>
                <a:outerShdw blurRad="38100" dist="38100" dir="7020000" algn="tl">
                  <a:srgbClr val="000000">
                    <a:alpha val="35000"/>
                  </a:srgbClr>
                </a:outerShdw>
              </a:effectLst>
            </a:endParaRPr>
          </a:p>
        </p:txBody>
      </p:sp>
    </p:spTree>
    <p:extLst>
      <p:ext uri="{BB962C8B-B14F-4D97-AF65-F5344CB8AC3E}">
        <p14:creationId xmlns:p14="http://schemas.microsoft.com/office/powerpoint/2010/main" val="3826321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6866" y="915337"/>
            <a:ext cx="6798734" cy="761063"/>
          </a:xfrm>
        </p:spPr>
        <p:txBody>
          <a:bodyPr>
            <a:normAutofit/>
          </a:bodyPr>
          <a:lstStyle/>
          <a:p>
            <a:pPr algn="ctr"/>
            <a:r>
              <a:rPr lang="en-US" sz="3600" b="1" dirty="0" smtClean="0">
                <a:solidFill>
                  <a:schemeClr val="tx1"/>
                </a:solidFill>
              </a:rPr>
              <a:t>Parts of a Business Letter</a:t>
            </a:r>
            <a:endParaRPr lang="en-US" sz="3600" b="1" dirty="0">
              <a:solidFill>
                <a:schemeClr val="tx1"/>
              </a:solidFill>
            </a:endParaRPr>
          </a:p>
        </p:txBody>
      </p:sp>
      <p:sp>
        <p:nvSpPr>
          <p:cNvPr id="3" name="Content Placeholder 2"/>
          <p:cNvSpPr>
            <a:spLocks noGrp="1"/>
          </p:cNvSpPr>
          <p:nvPr>
            <p:ph idx="1"/>
          </p:nvPr>
        </p:nvSpPr>
        <p:spPr/>
        <p:txBody>
          <a:bodyPr>
            <a:normAutofit fontScale="92500" lnSpcReduction="20000"/>
          </a:bodyPr>
          <a:lstStyle/>
          <a:p>
            <a:pPr>
              <a:defRPr/>
            </a:pPr>
            <a:endParaRPr lang="en-US" sz="2600" b="1" dirty="0" smtClean="0"/>
          </a:p>
          <a:p>
            <a:pPr>
              <a:defRPr/>
            </a:pPr>
            <a:r>
              <a:rPr lang="en-US" sz="2600" b="1" dirty="0" smtClean="0">
                <a:latin typeface="Times New Roman" pitchFamily="18" charset="0"/>
                <a:cs typeface="Times New Roman" pitchFamily="18" charset="0"/>
              </a:rPr>
              <a:t>Heading—Letter </a:t>
            </a:r>
            <a:r>
              <a:rPr lang="en-US" sz="2600" b="1" dirty="0">
                <a:latin typeface="Times New Roman" pitchFamily="18" charset="0"/>
                <a:cs typeface="Times New Roman" pitchFamily="18" charset="0"/>
              </a:rPr>
              <a:t>head </a:t>
            </a:r>
            <a:r>
              <a:rPr lang="en-US" sz="2600" b="1" dirty="0" smtClean="0">
                <a:latin typeface="Times New Roman" pitchFamily="18" charset="0"/>
                <a:cs typeface="Times New Roman" pitchFamily="18" charset="0"/>
              </a:rPr>
              <a:t>address</a:t>
            </a:r>
          </a:p>
          <a:p>
            <a:pPr marL="0" indent="0">
              <a:buFont typeface="Wingdings" pitchFamily="2" charset="2"/>
              <a:buNone/>
              <a:defRPr/>
            </a:pPr>
            <a:r>
              <a:rPr lang="en-US" dirty="0" smtClean="0"/>
              <a:t>Most </a:t>
            </a:r>
            <a:r>
              <a:rPr lang="en-US" dirty="0"/>
              <a:t>companies use letterhead--stationery with the company’s logo, name, address and other contact </a:t>
            </a:r>
            <a:r>
              <a:rPr lang="en-US" dirty="0" smtClean="0"/>
              <a:t>details</a:t>
            </a:r>
            <a:endParaRPr lang="en-US" dirty="0"/>
          </a:p>
          <a:p>
            <a:pPr marL="0" indent="0">
              <a:buFont typeface="Wingdings" pitchFamily="2" charset="2"/>
              <a:buNone/>
              <a:defRPr/>
            </a:pPr>
            <a:r>
              <a:rPr lang="en-US" dirty="0"/>
              <a:t> If the company does not have letterhead, the company’s full name and address should be typed at the top of the </a:t>
            </a:r>
            <a:r>
              <a:rPr lang="en-US" dirty="0" smtClean="0"/>
              <a:t>page in accordance to the  format used.</a:t>
            </a:r>
            <a:endParaRPr lang="en-US" dirty="0"/>
          </a:p>
          <a:p>
            <a:pPr>
              <a:defRPr/>
            </a:pPr>
            <a:r>
              <a:rPr lang="en-US" sz="2600" b="1" dirty="0" smtClean="0">
                <a:latin typeface="Times New Roman" pitchFamily="18" charset="0"/>
                <a:cs typeface="Times New Roman" pitchFamily="18" charset="0"/>
              </a:rPr>
              <a:t>Date line </a:t>
            </a:r>
            <a:endParaRPr lang="en-US" sz="2600" b="1" dirty="0">
              <a:latin typeface="Times New Roman" pitchFamily="18" charset="0"/>
              <a:cs typeface="Times New Roman" pitchFamily="18" charset="0"/>
            </a:endParaRPr>
          </a:p>
          <a:p>
            <a:pPr marL="0" indent="0">
              <a:buFont typeface="Wingdings" pitchFamily="2" charset="2"/>
              <a:buNone/>
              <a:defRPr/>
            </a:pPr>
            <a:r>
              <a:rPr lang="en-US" dirty="0" smtClean="0"/>
              <a:t>Never write </a:t>
            </a:r>
            <a:r>
              <a:rPr lang="en-US" dirty="0" smtClean="0"/>
              <a:t>the date using all numerals. </a:t>
            </a:r>
            <a:r>
              <a:rPr lang="en-US" dirty="0" smtClean="0"/>
              <a:t>Use </a:t>
            </a:r>
            <a:r>
              <a:rPr lang="en-US" dirty="0"/>
              <a:t>the </a:t>
            </a:r>
            <a:r>
              <a:rPr lang="en-US" dirty="0" smtClean="0"/>
              <a:t>month </a:t>
            </a:r>
            <a:r>
              <a:rPr lang="en-US" dirty="0"/>
              <a:t>name spelled out, then the day, followed by </a:t>
            </a:r>
            <a:r>
              <a:rPr lang="en-US" dirty="0" smtClean="0"/>
              <a:t>year in </a:t>
            </a:r>
            <a:r>
              <a:rPr lang="en-US" dirty="0" smtClean="0"/>
              <a:t> </a:t>
            </a:r>
            <a:r>
              <a:rPr lang="en-US" dirty="0"/>
              <a:t>the four-digit year, for example, June 6, 2010.</a:t>
            </a:r>
          </a:p>
          <a:p>
            <a:pPr>
              <a:defRPr/>
            </a:pPr>
            <a:r>
              <a:rPr lang="en-US" sz="2600" b="1" dirty="0">
                <a:latin typeface="Times New Roman" pitchFamily="18" charset="0"/>
                <a:cs typeface="Times New Roman" pitchFamily="18" charset="0"/>
              </a:rPr>
              <a:t>Reference</a:t>
            </a:r>
          </a:p>
          <a:p>
            <a:pPr marL="0" indent="0">
              <a:buFont typeface="Wingdings" pitchFamily="2" charset="2"/>
              <a:buNone/>
              <a:defRPr/>
            </a:pPr>
            <a:r>
              <a:rPr lang="en-US" dirty="0"/>
              <a:t>Include a reference line to identify a file or case number, invoice number or any other internal identifying information, if your company requires one.</a:t>
            </a:r>
            <a:r>
              <a:rPr lang="en-US" sz="2800" dirty="0"/>
              <a:t> </a:t>
            </a:r>
            <a:endParaRPr lang="en-US" dirty="0"/>
          </a:p>
          <a:p>
            <a:endParaRPr lang="en-US" dirty="0"/>
          </a:p>
        </p:txBody>
      </p:sp>
    </p:spTree>
    <p:extLst>
      <p:ext uri="{BB962C8B-B14F-4D97-AF65-F5344CB8AC3E}">
        <p14:creationId xmlns:p14="http://schemas.microsoft.com/office/powerpoint/2010/main" val="35360671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85800" y="228600"/>
            <a:ext cx="8458200" cy="5707063"/>
          </a:xfrm>
        </p:spPr>
        <p:txBody>
          <a:bodyPr>
            <a:normAutofit fontScale="70000" lnSpcReduction="20000"/>
          </a:bodyPr>
          <a:lstStyle/>
          <a:p>
            <a:endParaRPr lang="en-US" b="1" dirty="0"/>
          </a:p>
          <a:p>
            <a:endParaRPr lang="en-US" b="1" dirty="0"/>
          </a:p>
          <a:p>
            <a:pPr marL="114300" indent="0">
              <a:buNone/>
            </a:pPr>
            <a:r>
              <a:rPr lang="en-US" sz="3100" b="1" dirty="0" err="1">
                <a:solidFill>
                  <a:srgbClr val="FF0000"/>
                </a:solidFill>
              </a:rPr>
              <a:t>Cont</a:t>
            </a:r>
            <a:r>
              <a:rPr lang="en-US" sz="3100" b="1" dirty="0">
                <a:solidFill>
                  <a:srgbClr val="FF0000"/>
                </a:solidFill>
              </a:rPr>
              <a:t>…….</a:t>
            </a:r>
          </a:p>
          <a:p>
            <a:endParaRPr lang="en-US" sz="3100" b="1" dirty="0">
              <a:solidFill>
                <a:srgbClr val="FF0000"/>
              </a:solidFill>
            </a:endParaRPr>
          </a:p>
          <a:p>
            <a:pPr algn="just"/>
            <a:r>
              <a:rPr lang="en-US" sz="3100" b="1" dirty="0" smtClean="0">
                <a:latin typeface="Times New Roman" pitchFamily="18" charset="0"/>
                <a:cs typeface="Times New Roman" pitchFamily="18" charset="0"/>
              </a:rPr>
              <a:t>Addressee—Inside address </a:t>
            </a:r>
            <a:endParaRPr lang="en-US" sz="3100" b="1" dirty="0">
              <a:latin typeface="Times New Roman" pitchFamily="18" charset="0"/>
              <a:cs typeface="Times New Roman" pitchFamily="18" charset="0"/>
            </a:endParaRPr>
          </a:p>
          <a:p>
            <a:pPr marL="114300" indent="0" algn="just">
              <a:buNone/>
            </a:pPr>
            <a:r>
              <a:rPr lang="en-US" sz="3100" dirty="0"/>
              <a:t>Your letter should include the name of the </a:t>
            </a:r>
            <a:r>
              <a:rPr lang="en-US" sz="3100" dirty="0" smtClean="0"/>
              <a:t>addressee /</a:t>
            </a:r>
          </a:p>
          <a:p>
            <a:pPr marL="114300" indent="0" algn="just">
              <a:buNone/>
            </a:pPr>
            <a:r>
              <a:rPr lang="en-US" sz="3100" dirty="0" smtClean="0"/>
              <a:t>receiver </a:t>
            </a:r>
            <a:r>
              <a:rPr lang="en-US" sz="3100" dirty="0" smtClean="0"/>
              <a:t>, designation,</a:t>
            </a:r>
            <a:r>
              <a:rPr lang="en-US" sz="3100" dirty="0" smtClean="0"/>
              <a:t> </a:t>
            </a:r>
            <a:r>
              <a:rPr lang="en-US" sz="3100" dirty="0"/>
              <a:t>company name and full address, including </a:t>
            </a:r>
            <a:endParaRPr lang="en-US" sz="3100" dirty="0" smtClean="0"/>
          </a:p>
          <a:p>
            <a:pPr marL="114300" indent="0" algn="just">
              <a:buNone/>
            </a:pPr>
            <a:r>
              <a:rPr lang="en-US" sz="3100" dirty="0"/>
              <a:t>t</a:t>
            </a:r>
            <a:r>
              <a:rPr lang="en-US" sz="3100" dirty="0" smtClean="0"/>
              <a:t>he postal </a:t>
            </a:r>
            <a:r>
              <a:rPr lang="en-US" sz="3100" dirty="0"/>
              <a:t>code.</a:t>
            </a:r>
          </a:p>
          <a:p>
            <a:pPr algn="just"/>
            <a:r>
              <a:rPr lang="en-US" sz="3100" b="1" dirty="0" smtClean="0">
                <a:latin typeface="Times New Roman" pitchFamily="18" charset="0"/>
                <a:cs typeface="Times New Roman" pitchFamily="18" charset="0"/>
              </a:rPr>
              <a:t>Subject</a:t>
            </a:r>
            <a:endParaRPr lang="en-US" sz="3100" b="1" dirty="0">
              <a:latin typeface="Times New Roman" pitchFamily="18" charset="0"/>
              <a:cs typeface="Times New Roman" pitchFamily="18" charset="0"/>
            </a:endParaRPr>
          </a:p>
          <a:p>
            <a:pPr marL="114300" indent="0" algn="just">
              <a:buNone/>
            </a:pPr>
            <a:r>
              <a:rPr lang="en-US" sz="3100" dirty="0"/>
              <a:t>Normally the subject sentence follows the word “Subject:” </a:t>
            </a:r>
            <a:r>
              <a:rPr lang="en-US" sz="3100" dirty="0" smtClean="0"/>
              <a:t>or</a:t>
            </a:r>
          </a:p>
          <a:p>
            <a:pPr marL="114300" indent="0" algn="just">
              <a:buNone/>
            </a:pPr>
            <a:r>
              <a:rPr lang="en-US" sz="3100" dirty="0" smtClean="0"/>
              <a:t>“</a:t>
            </a:r>
            <a:r>
              <a:rPr lang="en-US" sz="3100" dirty="0"/>
              <a:t>Re:” (regarding). </a:t>
            </a:r>
          </a:p>
          <a:p>
            <a:pPr algn="just"/>
            <a:r>
              <a:rPr lang="en-US" sz="3100" b="1" dirty="0" smtClean="0">
                <a:latin typeface="Times New Roman" pitchFamily="18" charset="0"/>
                <a:cs typeface="Times New Roman" pitchFamily="18" charset="0"/>
              </a:rPr>
              <a:t>Salutation</a:t>
            </a:r>
            <a:endParaRPr lang="en-US" sz="3100" b="1" dirty="0">
              <a:latin typeface="Times New Roman" pitchFamily="18" charset="0"/>
              <a:cs typeface="Times New Roman" pitchFamily="18" charset="0"/>
            </a:endParaRPr>
          </a:p>
          <a:p>
            <a:pPr marL="114300" indent="0" algn="just">
              <a:buNone/>
            </a:pPr>
            <a:r>
              <a:rPr lang="en-US" sz="3100" dirty="0"/>
              <a:t> Most salutations in Business Letters begin with “Dear” </a:t>
            </a:r>
            <a:endParaRPr lang="en-US" sz="3100" dirty="0" smtClean="0"/>
          </a:p>
          <a:p>
            <a:pPr marL="114300" indent="0" algn="just">
              <a:buNone/>
            </a:pPr>
            <a:r>
              <a:rPr lang="en-US" sz="3100" dirty="0" smtClean="0"/>
              <a:t>followed </a:t>
            </a:r>
            <a:r>
              <a:rPr lang="en-US" sz="3100" dirty="0"/>
              <a:t>by either the recipient’s first name, or title and last name. </a:t>
            </a:r>
          </a:p>
          <a:p>
            <a:pPr marL="114300" indent="0" algn="just">
              <a:buNone/>
            </a:pPr>
            <a:r>
              <a:rPr lang="en-US" sz="3100" dirty="0"/>
              <a:t> However, if you don’t know the person’s name, use Dear Madam</a:t>
            </a:r>
            <a:r>
              <a:rPr lang="en-US" sz="3100" dirty="0" smtClean="0"/>
              <a:t>/</a:t>
            </a:r>
          </a:p>
          <a:p>
            <a:pPr marL="114300" indent="0" algn="just">
              <a:buNone/>
            </a:pPr>
            <a:r>
              <a:rPr lang="en-US" sz="3100" dirty="0" smtClean="0"/>
              <a:t>Sir</a:t>
            </a:r>
            <a:r>
              <a:rPr lang="en-US" sz="3100" dirty="0"/>
              <a:t>, or the job title, such as Dear Accounting Manager.</a:t>
            </a:r>
          </a:p>
          <a:p>
            <a:pPr algn="just"/>
            <a:endParaRPr lang="en-US" dirty="0"/>
          </a:p>
          <a:p>
            <a:pPr algn="just"/>
            <a:endParaRPr lang="en-US" dirty="0"/>
          </a:p>
          <a:p>
            <a:pPr algn="just"/>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14191767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18160" y="533400"/>
            <a:ext cx="8077200" cy="6524863"/>
          </a:xfrm>
          <a:prstGeom prst="rect">
            <a:avLst/>
          </a:prstGeom>
        </p:spPr>
        <p:txBody>
          <a:bodyPr wrap="square">
            <a:spAutoFit/>
          </a:bodyPr>
          <a:lstStyle/>
          <a:p>
            <a:r>
              <a:rPr lang="en-US" sz="2400" b="1" dirty="0" err="1">
                <a:solidFill>
                  <a:srgbClr val="FF0000"/>
                </a:solidFill>
              </a:rPr>
              <a:t>Cont</a:t>
            </a:r>
            <a:r>
              <a:rPr lang="en-US" sz="2400" b="1" dirty="0">
                <a:solidFill>
                  <a:srgbClr val="FF0000"/>
                </a:solidFill>
              </a:rPr>
              <a:t>…</a:t>
            </a:r>
          </a:p>
          <a:p>
            <a:r>
              <a:rPr lang="en-US" sz="2400" b="1" dirty="0">
                <a:latin typeface="Times New Roman" pitchFamily="18" charset="0"/>
                <a:cs typeface="Times New Roman" pitchFamily="18" charset="0"/>
              </a:rPr>
              <a:t>Body Paragraphs</a:t>
            </a:r>
          </a:p>
          <a:p>
            <a:r>
              <a:rPr lang="en-US" sz="2000" dirty="0"/>
              <a:t>The opening paragraph should always state why you are writing. </a:t>
            </a:r>
            <a:r>
              <a:rPr lang="en-US" sz="2000" dirty="0" smtClean="0"/>
              <a:t>Then explain </a:t>
            </a:r>
            <a:r>
              <a:rPr lang="en-US" sz="2000" dirty="0"/>
              <a:t>the situation, the solution, the suggestion or whatever other message you need to get across to the recipient. </a:t>
            </a:r>
            <a:r>
              <a:rPr lang="en-US" sz="2000" dirty="0" smtClean="0"/>
              <a:t>Start </a:t>
            </a:r>
            <a:r>
              <a:rPr lang="en-US" sz="2000" dirty="0"/>
              <a:t>a new paragraph whenever you begin a new subject.</a:t>
            </a:r>
          </a:p>
          <a:p>
            <a:endParaRPr lang="en-US" sz="2000" b="1" dirty="0"/>
          </a:p>
          <a:p>
            <a:r>
              <a:rPr lang="en-US" sz="2400" b="1" dirty="0">
                <a:latin typeface="Times New Roman" pitchFamily="18" charset="0"/>
                <a:cs typeface="Times New Roman" pitchFamily="18" charset="0"/>
              </a:rPr>
              <a:t>Complimentary Close</a:t>
            </a:r>
          </a:p>
          <a:p>
            <a:r>
              <a:rPr lang="en-US" dirty="0" smtClean="0"/>
              <a:t> </a:t>
            </a:r>
            <a:r>
              <a:rPr lang="en-US" dirty="0"/>
              <a:t>complimentary </a:t>
            </a:r>
            <a:r>
              <a:rPr lang="en-US" dirty="0" smtClean="0"/>
              <a:t>closure  It </a:t>
            </a:r>
            <a:r>
              <a:rPr lang="en-US" dirty="0"/>
              <a:t>is a short, polite closing followed by a comma. When the letter is impersonal, use “Yours truly.” If the letter is to someone above you in rank, use “Respectfully yours.” If you have a personal connection to the addressee, use “Sincerely” or “Sincerely yours</a:t>
            </a:r>
          </a:p>
          <a:p>
            <a:endParaRPr lang="en-US" b="1" dirty="0"/>
          </a:p>
          <a:p>
            <a:r>
              <a:rPr lang="en-US" sz="2400" b="1" dirty="0">
                <a:latin typeface="Times New Roman" pitchFamily="18" charset="0"/>
                <a:cs typeface="Times New Roman" pitchFamily="18" charset="0"/>
              </a:rPr>
              <a:t>Signature</a:t>
            </a:r>
          </a:p>
          <a:p>
            <a:r>
              <a:rPr lang="en-US" dirty="0"/>
              <a:t>Four spaces below the close, type your full or business name. In the space in-between, you will hand write your signature in ink. Use black or dark blue ink for your signature.</a:t>
            </a:r>
          </a:p>
          <a:p>
            <a:endParaRPr lang="en-US" dirty="0"/>
          </a:p>
          <a:p>
            <a:r>
              <a:rPr lang="en-US" sz="2400" b="1" dirty="0">
                <a:latin typeface="Times New Roman" pitchFamily="18" charset="0"/>
                <a:cs typeface="Times New Roman" pitchFamily="18" charset="0"/>
              </a:rPr>
              <a:t>Notation:</a:t>
            </a:r>
          </a:p>
          <a:p>
            <a:r>
              <a:rPr lang="en-US" dirty="0"/>
              <a:t>. Add the notations like  </a:t>
            </a:r>
            <a:r>
              <a:rPr lang="en-US" dirty="0" err="1"/>
              <a:t>enc</a:t>
            </a:r>
            <a:r>
              <a:rPr lang="en-US" dirty="0"/>
              <a:t>,  cc if  required</a:t>
            </a:r>
          </a:p>
          <a:p>
            <a:endParaRPr lang="en-US" dirty="0"/>
          </a:p>
        </p:txBody>
      </p:sp>
    </p:spTree>
    <p:extLst>
      <p:ext uri="{BB962C8B-B14F-4D97-AF65-F5344CB8AC3E}">
        <p14:creationId xmlns:p14="http://schemas.microsoft.com/office/powerpoint/2010/main" val="19471678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smtClean="0"/>
              <a:t>Formats/Styles of Business Letter</a:t>
            </a:r>
            <a:endParaRPr lang="en-US" sz="3600" b="1" dirty="0"/>
          </a:p>
        </p:txBody>
      </p:sp>
      <p:sp>
        <p:nvSpPr>
          <p:cNvPr id="3" name="Content Placeholder 2"/>
          <p:cNvSpPr>
            <a:spLocks noGrp="1"/>
          </p:cNvSpPr>
          <p:nvPr>
            <p:ph idx="1"/>
          </p:nvPr>
        </p:nvSpPr>
        <p:spPr/>
        <p:txBody>
          <a:bodyPr>
            <a:normAutofit/>
          </a:bodyPr>
          <a:lstStyle/>
          <a:p>
            <a:pPr algn="ctr"/>
            <a:r>
              <a:rPr lang="en-US" sz="3200" b="1" dirty="0" smtClean="0"/>
              <a:t>Block Format</a:t>
            </a:r>
          </a:p>
          <a:p>
            <a:pPr algn="ctr"/>
            <a:r>
              <a:rPr lang="en-US" sz="3200" b="1" dirty="0" smtClean="0"/>
              <a:t>Modified Block </a:t>
            </a:r>
          </a:p>
          <a:p>
            <a:pPr algn="ctr"/>
            <a:r>
              <a:rPr lang="en-US" sz="3200" b="1" dirty="0" smtClean="0"/>
              <a:t>Semi Block</a:t>
            </a:r>
            <a:endParaRPr lang="en-US" sz="3200" b="1" dirty="0"/>
          </a:p>
        </p:txBody>
      </p:sp>
    </p:spTree>
    <p:extLst>
      <p:ext uri="{BB962C8B-B14F-4D97-AF65-F5344CB8AC3E}">
        <p14:creationId xmlns:p14="http://schemas.microsoft.com/office/powerpoint/2010/main" val="35930394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4294967295"/>
          </p:nvPr>
        </p:nvPicPr>
        <p:blipFill>
          <a:blip r:embed="rId2">
            <a:extLst>
              <a:ext uri="{28A0092B-C50C-407E-A947-70E740481C1C}">
                <a14:useLocalDpi xmlns:a14="http://schemas.microsoft.com/office/drawing/2010/main" val="0"/>
              </a:ext>
            </a:extLst>
          </a:blip>
          <a:stretch>
            <a:fillRect/>
          </a:stretch>
        </p:blipFill>
        <p:spPr>
          <a:xfrm>
            <a:off x="381000" y="685800"/>
            <a:ext cx="8077200" cy="5791200"/>
          </a:xfrm>
        </p:spPr>
      </p:pic>
    </p:spTree>
    <p:extLst>
      <p:ext uri="{BB962C8B-B14F-4D97-AF65-F5344CB8AC3E}">
        <p14:creationId xmlns:p14="http://schemas.microsoft.com/office/powerpoint/2010/main" val="28408754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4294967295"/>
          </p:nvPr>
        </p:nvPicPr>
        <p:blipFill>
          <a:blip r:embed="rId2">
            <a:extLst>
              <a:ext uri="{28A0092B-C50C-407E-A947-70E740481C1C}">
                <a14:useLocalDpi xmlns:a14="http://schemas.microsoft.com/office/drawing/2010/main" val="0"/>
              </a:ext>
            </a:extLst>
          </a:blip>
          <a:stretch>
            <a:fillRect/>
          </a:stretch>
        </p:blipFill>
        <p:spPr>
          <a:xfrm>
            <a:off x="685800" y="838200"/>
            <a:ext cx="7391400" cy="5021263"/>
          </a:xfrm>
        </p:spPr>
      </p:pic>
    </p:spTree>
    <p:extLst>
      <p:ext uri="{BB962C8B-B14F-4D97-AF65-F5344CB8AC3E}">
        <p14:creationId xmlns:p14="http://schemas.microsoft.com/office/powerpoint/2010/main" val="31404607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smtClean="0"/>
              <a:t>Sample Letters</a:t>
            </a:r>
            <a:endParaRPr lang="en-US" sz="3200" b="1"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28725" y="1719262"/>
            <a:ext cx="6076950" cy="4562475"/>
          </a:xfrm>
        </p:spPr>
      </p:pic>
    </p:spTree>
    <p:extLst>
      <p:ext uri="{BB962C8B-B14F-4D97-AF65-F5344CB8AC3E}">
        <p14:creationId xmlns:p14="http://schemas.microsoft.com/office/powerpoint/2010/main" val="410712419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Custom 1">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FFE084"/>
      </a:hlink>
      <a:folHlink>
        <a:srgbClr val="969696"/>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1381</TotalTime>
  <Words>883</Words>
  <Application>Microsoft Office PowerPoint</Application>
  <PresentationFormat>On-screen Show (4:3)</PresentationFormat>
  <Paragraphs>122</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Adjacency</vt:lpstr>
      <vt:lpstr>Writing Business Letters </vt:lpstr>
      <vt:lpstr> Contents</vt:lpstr>
      <vt:lpstr>Parts of a Business Letter</vt:lpstr>
      <vt:lpstr>PowerPoint Presentation</vt:lpstr>
      <vt:lpstr>PowerPoint Presentation</vt:lpstr>
      <vt:lpstr>Formats/Styles of Business Letter</vt:lpstr>
      <vt:lpstr>PowerPoint Presentation</vt:lpstr>
      <vt:lpstr>PowerPoint Presentation</vt:lpstr>
      <vt:lpstr>Sample Letters</vt:lpstr>
      <vt:lpstr>Modified Block / Full Block</vt:lpstr>
      <vt:lpstr>Semi Block Format</vt:lpstr>
      <vt:lpstr>PowerPoint Presentation</vt:lpstr>
      <vt:lpstr>PowerPoint Presentation</vt:lpstr>
      <vt:lpstr>Completeness and Consideration</vt:lpstr>
      <vt:lpstr>Conciseness</vt:lpstr>
      <vt:lpstr>PowerPoint Presentation</vt:lpstr>
      <vt:lpstr>Clarity</vt:lpstr>
      <vt:lpstr>Concreteness  </vt:lpstr>
      <vt:lpstr>Courtesy</vt:lpstr>
      <vt:lpstr>Correctness</vt:lpstr>
      <vt:lpstr>Dos and Don’ts             </vt:lpstr>
      <vt:lpstr>Conclusion</vt:lpstr>
      <vt:lpstr>PowerPoint Presentation</vt:lpstr>
    </vt:vector>
  </TitlesOfParts>
  <Company>rdias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 Cs of Effective Communication</dc:title>
  <dc:creator>sweety.gupta</dc:creator>
  <cp:lastModifiedBy>Smita</cp:lastModifiedBy>
  <cp:revision>47</cp:revision>
  <dcterms:created xsi:type="dcterms:W3CDTF">2012-07-25T08:15:43Z</dcterms:created>
  <dcterms:modified xsi:type="dcterms:W3CDTF">2021-12-22T06:06:01Z</dcterms:modified>
</cp:coreProperties>
</file>